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5" r:id="rId3"/>
    <p:sldId id="321" r:id="rId4"/>
    <p:sldId id="322" r:id="rId5"/>
    <p:sldId id="323" r:id="rId6"/>
    <p:sldId id="324" r:id="rId7"/>
    <p:sldId id="325" r:id="rId8"/>
    <p:sldId id="327" r:id="rId9"/>
    <p:sldId id="328" r:id="rId10"/>
    <p:sldId id="343" r:id="rId11"/>
    <p:sldId id="329" r:id="rId12"/>
    <p:sldId id="344" r:id="rId13"/>
    <p:sldId id="342" r:id="rId14"/>
    <p:sldId id="345" r:id="rId15"/>
    <p:sldId id="346" r:id="rId16"/>
    <p:sldId id="330" r:id="rId17"/>
    <p:sldId id="331" r:id="rId18"/>
    <p:sldId id="333" r:id="rId19"/>
    <p:sldId id="332" r:id="rId20"/>
    <p:sldId id="334" r:id="rId21"/>
    <p:sldId id="347" r:id="rId22"/>
    <p:sldId id="335" r:id="rId23"/>
    <p:sldId id="336" r:id="rId24"/>
    <p:sldId id="337" r:id="rId25"/>
    <p:sldId id="338" r:id="rId26"/>
    <p:sldId id="339" r:id="rId27"/>
    <p:sldId id="341" r:id="rId28"/>
    <p:sldId id="308" r:id="rId2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E3C7"/>
    <a:srgbClr val="FB3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3" autoAdjust="0"/>
    <p:restoredTop sz="94507" autoAdjust="0"/>
  </p:normalViewPr>
  <p:slideViewPr>
    <p:cSldViewPr snapToGrid="0" snapToObjects="1">
      <p:cViewPr varScale="1">
        <p:scale>
          <a:sx n="108" d="100"/>
          <a:sy n="108" d="100"/>
        </p:scale>
        <p:origin x="200" y="3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D040B-483C-C044-BB2D-00FF3A5C0360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CB53-26C7-434A-B8F3-438B471B3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9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1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7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53E6-0E09-6A4D-BD60-1A9DDDDA7DE6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751" y="889000"/>
            <a:ext cx="3152906" cy="30395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Travelling Comedian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371" y="4578241"/>
            <a:ext cx="8851267" cy="204285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EdinbR</a:t>
            </a:r>
            <a:r>
              <a:rPr lang="en-US" dirty="0">
                <a:solidFill>
                  <a:srgbClr val="FF0000"/>
                </a:solidFill>
              </a:rPr>
              <a:t> User Group</a:t>
            </a:r>
          </a:p>
          <a:p>
            <a:r>
              <a:rPr lang="en-US" dirty="0">
                <a:solidFill>
                  <a:srgbClr val="FF0000"/>
                </a:solidFill>
              </a:rPr>
              <a:t>22 March 2024</a:t>
            </a:r>
          </a:p>
          <a:p>
            <a:r>
              <a:rPr lang="en-US" dirty="0">
                <a:solidFill>
                  <a:srgbClr val="0000FF"/>
                </a:solidFill>
              </a:rPr>
              <a:t>Nevil Hopley</a:t>
            </a:r>
          </a:p>
          <a:p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NevilHopley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TravellingComedian</a:t>
            </a:r>
            <a:endParaRPr lang="en-US" sz="3200" dirty="0"/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D293-EA28-38D9-E93B-E5392E3C7B74}"/>
              </a:ext>
            </a:extLst>
          </p:cNvPr>
          <p:cNvSpPr txBox="1"/>
          <p:nvPr/>
        </p:nvSpPr>
        <p:spPr>
          <a:xfrm>
            <a:off x="423362" y="4202704"/>
            <a:ext cx="4283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www.linkedin.com</a:t>
            </a:r>
            <a:r>
              <a:rPr lang="en-US" sz="800" dirty="0"/>
              <a:t>/pulse/applying-traveling-salesman-problem-business-</a:t>
            </a:r>
            <a:r>
              <a:rPr lang="en-US" sz="800" dirty="0" err="1"/>
              <a:t>russ</a:t>
            </a:r>
            <a:r>
              <a:rPr lang="en-US" sz="800" dirty="0"/>
              <a:t>-</a:t>
            </a:r>
            <a:r>
              <a:rPr lang="en-US" sz="800" dirty="0" err="1"/>
              <a:t>penlington</a:t>
            </a:r>
            <a:r>
              <a:rPr lang="en-US" sz="800" dirty="0"/>
              <a:t>/</a:t>
            </a:r>
          </a:p>
        </p:txBody>
      </p:sp>
      <p:pic>
        <p:nvPicPr>
          <p:cNvPr id="1028" name="Picture 4" descr="Applying the Traveling Salesman Problem to Business Analytics">
            <a:extLst>
              <a:ext uri="{FF2B5EF4-FFF2-40B4-BE49-F238E27FC236}">
                <a16:creationId xmlns:a16="http://schemas.microsoft.com/office/drawing/2014/main" id="{8BDF4C88-B3A3-CE76-3E84-406ACB3D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889000"/>
            <a:ext cx="5503051" cy="31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2B09-A33B-6BD5-0D50-4EBABBBAD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E539-755A-AF78-C0DB-D5404DEA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Maps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E4A80-E978-FB52-768D-8B841162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916972" cy="21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5B8E-E9EC-F47D-A787-D023A0EF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F27-F830-FFAA-C7AE-D2F1BF50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UK Postcodes</a:t>
            </a:r>
            <a:endParaRPr lang="en-US" dirty="0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2371D17-88E8-DD64-B54E-F3C60F8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317625"/>
            <a:ext cx="9145177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FFE5-3B8B-5347-FD59-CC9EAE490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25F9-786A-0087-0F65-132DC03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Tour Routes</a:t>
            </a:r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A138854-32A1-6782-4105-22BBE978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55" y="1417638"/>
            <a:ext cx="5348289" cy="25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7DE1D-009B-1149-8498-2310997A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214F-3CCB-FD3B-8DB8-5604F89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738" y="274638"/>
            <a:ext cx="4652962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Static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B66F05-7C6A-6D85-17FA-9F603C8C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3602" cy="6858000"/>
          </a:xfrm>
          <a:prstGeom prst="rect">
            <a:avLst/>
          </a:prstGeom>
        </p:spPr>
      </p:pic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AB359A7D-A087-C833-026D-90590C9C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22" y="1293812"/>
            <a:ext cx="3505994" cy="54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94C4B-115C-AB12-3E40-7DE182EF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43D8-7297-2393-8D77-E4FD5C98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0" y="317501"/>
            <a:ext cx="2095500" cy="16113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 Tour Routes</a:t>
            </a:r>
            <a:endParaRPr lang="en-US" dirty="0"/>
          </a:p>
        </p:txBody>
      </p:sp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B7AB91AA-0FEA-A2F1-E454-62B9E13E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3" y="100012"/>
            <a:ext cx="7772400" cy="59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4E80-363F-056D-9605-250812D8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5572-8BE9-4268-AC7D-DCE4A3A1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 help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A68DA-CE61-7F66-7F7F-61BC59E018EA}"/>
              </a:ext>
            </a:extLst>
          </p:cNvPr>
          <p:cNvSpPr txBox="1"/>
          <p:nvPr/>
        </p:nvSpPr>
        <p:spPr>
          <a:xfrm>
            <a:off x="649076" y="1417638"/>
            <a:ext cx="833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goodekat.github.io</a:t>
            </a:r>
            <a:r>
              <a:rPr lang="en-US" dirty="0"/>
              <a:t>/presentations/2019-isugg-gganimate-spooky/slides.html#1</a:t>
            </a:r>
          </a:p>
        </p:txBody>
      </p:sp>
      <p:pic>
        <p:nvPicPr>
          <p:cNvPr id="8" name="Picture 7" descr="A bat with wings and eyes&#10;&#10;Description automatically generated">
            <a:extLst>
              <a:ext uri="{FF2B5EF4-FFF2-40B4-BE49-F238E27FC236}">
                <a16:creationId xmlns:a16="http://schemas.microsoft.com/office/drawing/2014/main" id="{FF6656B3-8195-F5C7-F175-80B6B742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31" y="1818314"/>
            <a:ext cx="3506738" cy="230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CF74B-38EF-0624-56E8-F713987416B6}"/>
              </a:ext>
            </a:extLst>
          </p:cNvPr>
          <p:cNvSpPr txBox="1"/>
          <p:nvPr/>
        </p:nvSpPr>
        <p:spPr>
          <a:xfrm>
            <a:off x="572188" y="4497573"/>
            <a:ext cx="87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www.datanovia.com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/blog/</a:t>
            </a:r>
            <a:r>
              <a:rPr lang="en-US" sz="1600" dirty="0" err="1"/>
              <a:t>gganimate</a:t>
            </a:r>
            <a:r>
              <a:rPr lang="en-US" sz="1600" dirty="0"/>
              <a:t>-how-to-create-plots-with-beautiful-animation-in-r/</a:t>
            </a:r>
          </a:p>
        </p:txBody>
      </p:sp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274F4DAF-DBDD-5E81-CC61-D67C9A54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8" y="5036182"/>
            <a:ext cx="5857875" cy="15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1A39-7B63-26BA-1E91-C9343AAF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6F3E-B677-99B5-9C47-745EE1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326" y="2689225"/>
            <a:ext cx="3224212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B14B7-72F4-8A3C-4786-848B6BA6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8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F571B-6F44-E341-2AC2-AB47B868A6B8}"/>
              </a:ext>
            </a:extLst>
          </p:cNvPr>
          <p:cNvSpPr txBox="1"/>
          <p:nvPr/>
        </p:nvSpPr>
        <p:spPr>
          <a:xfrm>
            <a:off x="6033128" y="0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</a:t>
            </a:r>
            <a:r>
              <a:rPr lang="en-US" dirty="0" err="1"/>
              <a:t>ggplot</a:t>
            </a:r>
            <a:r>
              <a:rPr lang="en-US" dirty="0"/>
              <a:t> to ‘</a:t>
            </a:r>
            <a:r>
              <a:rPr lang="en-US" dirty="0" err="1"/>
              <a:t>tour_routes</a:t>
            </a:r>
            <a:r>
              <a:rPr lang="en-US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7F9B2-05AC-6A4C-F796-B0C7E848B1BD}"/>
              </a:ext>
            </a:extLst>
          </p:cNvPr>
          <p:cNvSpPr txBox="1"/>
          <p:nvPr/>
        </p:nvSpPr>
        <p:spPr>
          <a:xfrm>
            <a:off x="6033128" y="6488668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in ‘</a:t>
            </a:r>
            <a:r>
              <a:rPr lang="en-US" dirty="0" err="1"/>
              <a:t>transition_reveal</a:t>
            </a:r>
            <a:r>
              <a:rPr lang="en-US" dirty="0"/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53132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CE0A0-5FB0-4470-9130-7576F18B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32C2-A93E-A1E1-4436-D8D5D859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::animate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3E7A13-8971-7D98-B3DB-54C84D7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2" y="2914830"/>
            <a:ext cx="6702984" cy="264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2FE11-8F26-14C7-D3C8-F9E01A9C7758}"/>
              </a:ext>
            </a:extLst>
          </p:cNvPr>
          <p:cNvSpPr txBox="1"/>
          <p:nvPr/>
        </p:nvSpPr>
        <p:spPr>
          <a:xfrm>
            <a:off x="495300" y="1257121"/>
            <a:ext cx="868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F Pro Text"/>
              </a:rPr>
              <a:t>a</a:t>
            </a:r>
            <a:r>
              <a:rPr lang="en-GB" sz="2000" b="0" i="0" dirty="0">
                <a:effectLst/>
                <a:latin typeface="SF Pro Text"/>
              </a:rPr>
              <a:t>nimate(...) takes a </a:t>
            </a:r>
            <a:r>
              <a:rPr lang="en-GB" sz="2000" b="0" i="0" dirty="0" err="1">
                <a:effectLst/>
                <a:latin typeface="SF Pro Text"/>
              </a:rPr>
              <a:t>gganim</a:t>
            </a:r>
            <a:r>
              <a:rPr lang="en-GB" sz="2000" b="0" i="0" dirty="0">
                <a:effectLst/>
                <a:latin typeface="SF Pro Text"/>
              </a:rPr>
              <a:t> object and renders it into an animation. The nature of the animation is dependent on the renderer, but defaults to using </a:t>
            </a:r>
            <a:r>
              <a:rPr lang="en-GB" sz="2000" dirty="0" err="1"/>
              <a:t>gifski</a:t>
            </a:r>
            <a:r>
              <a:rPr lang="en-GB" sz="2000" b="0" i="0" dirty="0">
                <a:effectLst/>
                <a:latin typeface="SF Pro Text"/>
              </a:rPr>
              <a:t> to render it to a gif. The length and framerate is decided on render time and can be any two combination of </a:t>
            </a:r>
            <a:r>
              <a:rPr lang="en-GB" sz="2000" dirty="0" err="1"/>
              <a:t>nframes</a:t>
            </a:r>
            <a:r>
              <a:rPr lang="en-GB" sz="2000" b="0" i="0" dirty="0">
                <a:effectLst/>
                <a:latin typeface="SF Pro Text"/>
              </a:rPr>
              <a:t>, </a:t>
            </a:r>
            <a:r>
              <a:rPr lang="en-GB" sz="2000" dirty="0"/>
              <a:t>fps</a:t>
            </a:r>
            <a:r>
              <a:rPr lang="en-GB" sz="2000" b="0" i="0" dirty="0">
                <a:effectLst/>
                <a:latin typeface="SF Pro Text"/>
              </a:rPr>
              <a:t>, and </a:t>
            </a:r>
            <a:r>
              <a:rPr lang="en-GB" sz="2000" dirty="0"/>
              <a:t>duration</a:t>
            </a:r>
            <a:r>
              <a:rPr lang="en-GB" sz="2000" b="0" i="0" dirty="0">
                <a:effectLst/>
                <a:latin typeface="SF Pro Text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86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0759-EDB9-8D14-0643-4E95BEB0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5EB7-C3F3-79D9-6029-BB8964DE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Convert .gif to .mp4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763E8-B9D5-7980-8C1A-3CB811DD9217}"/>
              </a:ext>
            </a:extLst>
          </p:cNvPr>
          <p:cNvSpPr txBox="1"/>
          <p:nvPr/>
        </p:nvSpPr>
        <p:spPr>
          <a:xfrm>
            <a:off x="495300" y="141763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www.freeconvert.com</a:t>
            </a:r>
            <a:r>
              <a:rPr lang="en-US" sz="2400" dirty="0"/>
              <a:t>/convert/gif-to-mp4/</a:t>
            </a:r>
          </a:p>
        </p:txBody>
      </p:sp>
      <p:pic>
        <p:nvPicPr>
          <p:cNvPr id="5" name="Picture 4" descr="A screenshot of a video converter&#10;&#10;Description automatically generated">
            <a:extLst>
              <a:ext uri="{FF2B5EF4-FFF2-40B4-BE49-F238E27FC236}">
                <a16:creationId xmlns:a16="http://schemas.microsoft.com/office/drawing/2014/main" id="{F78CB061-6117-09CE-3096-368F2BDB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3" y="2203172"/>
            <a:ext cx="5992812" cy="3908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71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60F7-9354-C9FD-5017-2A14FFF04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5388-843B-5149-6E7D-62DBB34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38" y="274638"/>
            <a:ext cx="2586037" cy="23971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3" name="Travelling Comedian-8.mp4">
            <a:hlinkClick r:id="" action="ppaction://media"/>
            <a:extLst>
              <a:ext uri="{FF2B5EF4-FFF2-40B4-BE49-F238E27FC236}">
                <a16:creationId xmlns:a16="http://schemas.microsoft.com/office/drawing/2014/main" id="{C2CDA2DC-ECF7-20D2-F7F5-B07D6882E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88" y="13811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03400"/>
            <a:ext cx="8638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celebration of comedian Dave Gorman’s UK tours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gganimate</a:t>
            </a:r>
            <a:r>
              <a:rPr lang="en-US" sz="2800" dirty="0"/>
              <a:t> and maps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Monte Carlo style simulations (i.e. brute force!)</a:t>
            </a:r>
          </a:p>
        </p:txBody>
      </p:sp>
    </p:spTree>
    <p:extLst>
      <p:ext uri="{BB962C8B-B14F-4D97-AF65-F5344CB8AC3E}">
        <p14:creationId xmlns:p14="http://schemas.microsoft.com/office/powerpoint/2010/main" val="240555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B7E8-FB26-7D23-BC74-94C2E996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9905-9338-D11E-E5A3-22BCDB9B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7F660EA-501E-8ACF-E80E-E4A363A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09688"/>
            <a:ext cx="9442958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7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F295-9E62-23AB-1027-033AC026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050-883F-08B4-A15D-B18BC22B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1CC9-99CC-9C64-8CF0-E0A83F32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409636"/>
            <a:ext cx="3933825" cy="403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C5DBA-3C57-E4F9-264F-7467F5E884A6}"/>
              </a:ext>
            </a:extLst>
          </p:cNvPr>
          <p:cNvSpPr txBox="1"/>
          <p:nvPr/>
        </p:nvSpPr>
        <p:spPr>
          <a:xfrm>
            <a:off x="1128713" y="5757863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distances in </a:t>
            </a:r>
            <a:r>
              <a:rPr lang="en-US" dirty="0" err="1"/>
              <a:t>kilometres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4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E3D7-7D8F-9FD3-8473-A757DDC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C970-D209-F09C-A98C-1E021814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1720E39-0B11-4217-A407-6E328A8B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1238598"/>
            <a:ext cx="8165307" cy="5344764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7C3698-16E3-574E-FAF9-A87571C3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62" y="1868835"/>
            <a:ext cx="1519238" cy="140071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AA15AB9-1596-A536-D3D1-AA3D78B15067}"/>
              </a:ext>
            </a:extLst>
          </p:cNvPr>
          <p:cNvSpPr/>
          <p:nvPr/>
        </p:nvSpPr>
        <p:spPr>
          <a:xfrm rot="10800000">
            <a:off x="8396287" y="5590827"/>
            <a:ext cx="1014413" cy="50246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1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4751-16AB-0C53-DF50-4AB16538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8A7D-B3E9-F476-542C-B5E3FE7E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110D36-F915-9F79-0384-DDCF7DA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333157"/>
            <a:ext cx="8261352" cy="5250205"/>
          </a:xfrm>
          <a:prstGeom prst="rect">
            <a:avLst/>
          </a:prstGeom>
        </p:spPr>
      </p:pic>
      <p:pic>
        <p:nvPicPr>
          <p:cNvPr id="6" name="Picture 5" descr="A yellow smiley face with white teeth&#10;&#10;Description automatically generated">
            <a:extLst>
              <a:ext uri="{FF2B5EF4-FFF2-40B4-BE49-F238E27FC236}">
                <a16:creationId xmlns:a16="http://schemas.microsoft.com/office/drawing/2014/main" id="{709D7204-2C29-E6DE-0858-0094E25D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01" y="5314948"/>
            <a:ext cx="1135674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4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D3BB-617C-6BF4-D53C-B9B365F2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01A3-933E-0996-6673-B751350E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Simulation Results &amp; p-values</a:t>
            </a:r>
            <a:endParaRPr lang="en-US" dirty="0"/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16B28D1-290A-4B89-BD1F-CD9B10FC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121"/>
            <a:ext cx="7828983" cy="4006017"/>
          </a:xfrm>
          <a:prstGeom prst="rect">
            <a:avLst/>
          </a:prstGeom>
        </p:spPr>
      </p:pic>
      <p:pic>
        <p:nvPicPr>
          <p:cNvPr id="5" name="Picture 4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CF86A28-BE9F-39D4-72F3-B5FF2862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23" y="2028744"/>
            <a:ext cx="1924648" cy="31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6243-4E40-9D11-5D41-8335EC4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2214-E4ED-E9ED-E7DF-B0225413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4" name="Picture 3" descr="A computer code on a blue background&#10;&#10;Description automatically generated">
            <a:extLst>
              <a:ext uri="{FF2B5EF4-FFF2-40B4-BE49-F238E27FC236}">
                <a16:creationId xmlns:a16="http://schemas.microsoft.com/office/drawing/2014/main" id="{D6EFD7EF-6A5F-9963-791E-78D85B51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4" y="1543050"/>
            <a:ext cx="7740651" cy="26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95AB-CB66-38E6-2FA9-3236B6BD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7F79-88A3-CDDB-8A12-5D17528D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588" y="504824"/>
            <a:ext cx="2752725" cy="2125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3" name="Travelling Comedian - tours 8 and 8.1.mp4">
            <a:hlinkClick r:id="" action="ppaction://media"/>
            <a:extLst>
              <a:ext uri="{FF2B5EF4-FFF2-40B4-BE49-F238E27FC236}">
                <a16:creationId xmlns:a16="http://schemas.microsoft.com/office/drawing/2014/main" id="{442EB821-76A9-8A13-0AB8-F5AF31225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0"/>
            <a:ext cx="6796088" cy="679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176E2-0A15-9E63-790B-3192E830A53A}"/>
              </a:ext>
            </a:extLst>
          </p:cNvPr>
          <p:cNvSpPr txBox="1"/>
          <p:nvPr/>
        </p:nvSpPr>
        <p:spPr>
          <a:xfrm>
            <a:off x="7472363" y="3697624"/>
            <a:ext cx="20467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Tour 8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177km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Tour 8.1 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101km </a:t>
            </a:r>
          </a:p>
        </p:txBody>
      </p:sp>
    </p:spTree>
    <p:extLst>
      <p:ext uri="{BB962C8B-B14F-4D97-AF65-F5344CB8AC3E}">
        <p14:creationId xmlns:p14="http://schemas.microsoft.com/office/powerpoint/2010/main" val="39460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12C4-CBFB-4347-86E9-42FB6F89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0CE7-374D-6760-AA8A-B15F017D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13" y="131762"/>
            <a:ext cx="2438400" cy="20542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Tour 8 Poster</a:t>
            </a:r>
            <a:endParaRPr lang="en-US" dirty="0"/>
          </a:p>
        </p:txBody>
      </p:sp>
      <p:pic>
        <p:nvPicPr>
          <p:cNvPr id="4" name="Picture 3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185483DD-EB11-25B8-FAAA-6B25CDE7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5E6F2-C764-2688-722A-47C06E72A35E}"/>
              </a:ext>
            </a:extLst>
          </p:cNvPr>
          <p:cNvGrpSpPr/>
          <p:nvPr/>
        </p:nvGrpSpPr>
        <p:grpSpPr>
          <a:xfrm>
            <a:off x="757238" y="4486274"/>
            <a:ext cx="6100762" cy="2031326"/>
            <a:chOff x="757238" y="4486274"/>
            <a:chExt cx="6100762" cy="20313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C8CDB-EDC7-3F14-533D-5A13D23CB129}"/>
                </a:ext>
              </a:extLst>
            </p:cNvPr>
            <p:cNvSpPr/>
            <p:nvPr/>
          </p:nvSpPr>
          <p:spPr>
            <a:xfrm>
              <a:off x="757238" y="4486275"/>
              <a:ext cx="295751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6A82F-F3C3-841B-6413-FB8CD608CFEC}"/>
                </a:ext>
              </a:extLst>
            </p:cNvPr>
            <p:cNvSpPr/>
            <p:nvPr/>
          </p:nvSpPr>
          <p:spPr>
            <a:xfrm>
              <a:off x="4338638" y="4486275"/>
              <a:ext cx="251936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9D2A50-01BD-43FB-730B-C043526146D8}"/>
                </a:ext>
              </a:extLst>
            </p:cNvPr>
            <p:cNvGrpSpPr/>
            <p:nvPr/>
          </p:nvGrpSpPr>
          <p:grpSpPr>
            <a:xfrm>
              <a:off x="757238" y="4486274"/>
              <a:ext cx="5995988" cy="2031326"/>
              <a:chOff x="757238" y="4486274"/>
              <a:chExt cx="5995988" cy="20313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639D5-2806-57F1-FBD2-0CC0CE06F2CC}"/>
                  </a:ext>
                </a:extLst>
              </p:cNvPr>
              <p:cNvSpPr txBox="1"/>
              <p:nvPr/>
            </p:nvSpPr>
            <p:spPr>
              <a:xfrm>
                <a:off x="757238" y="4486275"/>
                <a:ext cx="29575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Skegness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Embassy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Leicester </a:t>
                </a:r>
                <a:r>
                  <a:rPr lang="en-US" sz="1050" dirty="0"/>
                  <a:t>De Montfort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Northampton </a:t>
                </a:r>
                <a:r>
                  <a:rPr lang="en-US" sz="1050" dirty="0"/>
                  <a:t>Royal &amp; </a:t>
                </a:r>
                <a:r>
                  <a:rPr lang="en-US" sz="1050" dirty="0" err="1"/>
                  <a:t>Derngate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Crewe </a:t>
                </a:r>
                <a:r>
                  <a:rPr lang="en-US" sz="1050" dirty="0"/>
                  <a:t>Lyceum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Stockport </a:t>
                </a:r>
                <a:r>
                  <a:rPr lang="en-US" sz="1050" dirty="0"/>
                  <a:t>The Plaza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Lincoln </a:t>
                </a:r>
                <a:r>
                  <a:rPr lang="en-US" sz="1050" dirty="0"/>
                  <a:t>Engine Shed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Peterborough </a:t>
                </a:r>
                <a:r>
                  <a:rPr lang="en-US" sz="1050" dirty="0"/>
                  <a:t>New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Loughborough</a:t>
                </a:r>
                <a:r>
                  <a:rPr lang="en-US" sz="1050" dirty="0"/>
                  <a:t>	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Newcastle </a:t>
                </a:r>
                <a:r>
                  <a:rPr lang="en-US" sz="1050" dirty="0"/>
                  <a:t>Tyne Theatre &amp;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York </a:t>
                </a:r>
                <a:r>
                  <a:rPr lang="en-US" sz="1050" dirty="0"/>
                  <a:t>Grand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Halifax </a:t>
                </a:r>
                <a:r>
                  <a:rPr lang="en-US" sz="1050" dirty="0"/>
                  <a:t>Victoria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Buxton </a:t>
                </a:r>
                <a:r>
                  <a:rPr lang="en-US" sz="1050" dirty="0"/>
                  <a:t>Opera House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47A1A8-138F-8F10-CA12-A04634418090}"/>
                  </a:ext>
                </a:extLst>
              </p:cNvPr>
              <p:cNvSpPr txBox="1"/>
              <p:nvPr/>
            </p:nvSpPr>
            <p:spPr>
              <a:xfrm>
                <a:off x="4336257" y="4486274"/>
                <a:ext cx="24169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B3E84"/>
                    </a:solidFill>
                  </a:rPr>
                  <a:t>Dudley </a:t>
                </a:r>
                <a:r>
                  <a:rPr lang="en-US" sz="1050" dirty="0"/>
                  <a:t>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Birmingham </a:t>
                </a:r>
                <a:r>
                  <a:rPr lang="en-US" sz="1050" dirty="0"/>
                  <a:t>The Alexandra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Ipswich </a:t>
                </a:r>
                <a:r>
                  <a:rPr lang="en-US" sz="1050" dirty="0"/>
                  <a:t>Regent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Tunbridge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Wells </a:t>
                </a:r>
                <a:r>
                  <a:rPr lang="en-US" sz="1050" dirty="0"/>
                  <a:t>Assembly Hall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Crawley </a:t>
                </a:r>
                <a:r>
                  <a:rPr lang="en-US" sz="1050" dirty="0" err="1"/>
                  <a:t>Hawth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Bexhill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De La Warr Pavilion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Reading </a:t>
                </a:r>
                <a:r>
                  <a:rPr lang="en-US" sz="1050" dirty="0"/>
                  <a:t>The Hexagon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Wycombe </a:t>
                </a:r>
                <a:r>
                  <a:rPr lang="en-US" sz="1050" dirty="0"/>
                  <a:t>Swan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Bath </a:t>
                </a:r>
                <a:r>
                  <a:rPr lang="en-US" sz="1050" dirty="0"/>
                  <a:t>The Forum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Milton Keynes </a:t>
                </a:r>
                <a:r>
                  <a:rPr lang="en-US" sz="1050" dirty="0"/>
                  <a:t>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Sheffield </a:t>
                </a:r>
                <a:r>
                  <a:rPr lang="en-US" sz="1050" dirty="0"/>
                  <a:t>City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Swindon </a:t>
                </a:r>
                <a:r>
                  <a:rPr lang="en-US" sz="1050" dirty="0"/>
                  <a:t>Wyvern Theatre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80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63"/>
          <a:stretch/>
        </p:blipFill>
        <p:spPr>
          <a:xfrm>
            <a:off x="948483" y="2793594"/>
            <a:ext cx="3424190" cy="27940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149633" y="680144"/>
            <a:ext cx="3021890" cy="1180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</a:rPr>
              <a:t>Do we have time for questions?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69" y="6412799"/>
            <a:ext cx="5827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www.videoblocks.com</a:t>
            </a:r>
            <a:r>
              <a:rPr lang="en-US" sz="800" dirty="0"/>
              <a:t>/video/business-person-waiting-a-late-meeting-looking-nervous-hand-watch-gesturing-brdeqsyl-j2sggsat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5C19BB-C854-95E9-6D07-8DE5CF73E167}"/>
              </a:ext>
            </a:extLst>
          </p:cNvPr>
          <p:cNvCxnSpPr>
            <a:cxnSpLocks/>
          </p:cNvCxnSpPr>
          <p:nvPr/>
        </p:nvCxnSpPr>
        <p:spPr>
          <a:xfrm>
            <a:off x="4876800" y="500186"/>
            <a:ext cx="0" cy="5813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578C1-6810-3FE2-9F57-5A5B868A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59" y="255133"/>
            <a:ext cx="2274194" cy="12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BD6DC-8B2F-6E9D-322E-14F90A0B21C2}"/>
              </a:ext>
            </a:extLst>
          </p:cNvPr>
          <p:cNvSpPr txBox="1"/>
          <p:nvPr/>
        </p:nvSpPr>
        <p:spPr>
          <a:xfrm>
            <a:off x="5263241" y="1639432"/>
            <a:ext cx="40440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Edinburgh Group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Wed 25 Sep 2024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help with a future event?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Scan the code below to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out more and to sign up.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6962FEDF-3420-D1A6-9454-B79DB8BC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12" y="3039588"/>
            <a:ext cx="2830286" cy="283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4513D-C798-0438-D927-E6B6F24E80EB}"/>
              </a:ext>
            </a:extLst>
          </p:cNvPr>
          <p:cNvSpPr txBox="1"/>
          <p:nvPr/>
        </p:nvSpPr>
        <p:spPr>
          <a:xfrm>
            <a:off x="5948405" y="5772004"/>
            <a:ext cx="258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rsse.nhost.uk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52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74728"/>
            <a:ext cx="86383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100% elegant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trial-and-errors using </a:t>
            </a:r>
            <a:r>
              <a:rPr lang="en-US" sz="2800" dirty="0" err="1"/>
              <a:t>gganimate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efficient graph theory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Dave Gorman</a:t>
            </a:r>
          </a:p>
        </p:txBody>
      </p:sp>
    </p:spTree>
    <p:extLst>
      <p:ext uri="{BB962C8B-B14F-4D97-AF65-F5344CB8AC3E}">
        <p14:creationId xmlns:p14="http://schemas.microsoft.com/office/powerpoint/2010/main" val="287158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23DC-A44E-CD00-ACF6-C65CF42B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8C6A-F91E-05E4-12FA-E2903180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B85D5-9DA9-9227-3531-6041F4696206}"/>
              </a:ext>
            </a:extLst>
          </p:cNvPr>
          <p:cNvSpPr txBox="1"/>
          <p:nvPr/>
        </p:nvSpPr>
        <p:spPr>
          <a:xfrm>
            <a:off x="495299" y="1417638"/>
            <a:ext cx="86383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Using R since January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Senior Data Analyst at the Scottish Qualifications Authority.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Previous </a:t>
            </a:r>
            <a:r>
              <a:rPr lang="en-US" sz="2800" dirty="0" err="1"/>
              <a:t>EdinbR</a:t>
            </a:r>
            <a:r>
              <a:rPr lang="en-US" sz="2800" dirty="0"/>
              <a:t> talks on...</a:t>
            </a:r>
          </a:p>
          <a:p>
            <a:r>
              <a:rPr lang="en-US" sz="2800" dirty="0"/>
              <a:t>		Breakdown Plots, Google Maps, </a:t>
            </a:r>
            <a:r>
              <a:rPr lang="en-US" sz="2800" dirty="0" err="1"/>
              <a:t>Riverplots</a:t>
            </a:r>
            <a:r>
              <a:rPr lang="en-US" sz="2800" dirty="0"/>
              <a:t>,</a:t>
            </a:r>
          </a:p>
          <a:p>
            <a:r>
              <a:rPr lang="en-US" sz="2800" dirty="0"/>
              <a:t>		R markdown, Shiny, </a:t>
            </a:r>
            <a:r>
              <a:rPr lang="en-US" sz="2800" dirty="0" err="1"/>
              <a:t>Visualising</a:t>
            </a:r>
            <a:r>
              <a:rPr lang="en-US" sz="2800" dirty="0"/>
              <a:t> Educational Data, 			Acing a Technical Interview.</a:t>
            </a:r>
          </a:p>
        </p:txBody>
      </p:sp>
    </p:spTree>
    <p:extLst>
      <p:ext uri="{BB962C8B-B14F-4D97-AF65-F5344CB8AC3E}">
        <p14:creationId xmlns:p14="http://schemas.microsoft.com/office/powerpoint/2010/main" val="11088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70D6-134F-F8FB-558A-AFEC0582B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E57F-B143-24AC-A418-3F9BFDA0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Phoenix from the Flames</a:t>
            </a:r>
            <a:endParaRPr lang="en-US" dirty="0"/>
          </a:p>
        </p:txBody>
      </p:sp>
      <p:pic>
        <p:nvPicPr>
          <p:cNvPr id="7" name="Picture 6" descr="A person standing in front of a bird&#10;&#10;Description automatically generated">
            <a:extLst>
              <a:ext uri="{FF2B5EF4-FFF2-40B4-BE49-F238E27FC236}">
                <a16:creationId xmlns:a16="http://schemas.microsoft.com/office/drawing/2014/main" id="{701BB892-2064-D00E-0FEF-96D6E090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523999"/>
            <a:ext cx="8908717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E367-0821-C7E2-5DED-87B8BEB7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573CBF-B2E9-1118-30BD-3153BD79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1" y="364671"/>
            <a:ext cx="9151577" cy="3064329"/>
          </a:xfrm>
          <a:prstGeom prst="rect">
            <a:avLst/>
          </a:prstGeom>
        </p:spPr>
      </p:pic>
      <p:pic>
        <p:nvPicPr>
          <p:cNvPr id="9" name="Picture 8" descr="A painting of a person sitting at a desk&#10;&#10;Description automatically generated">
            <a:extLst>
              <a:ext uri="{FF2B5EF4-FFF2-40B4-BE49-F238E27FC236}">
                <a16:creationId xmlns:a16="http://schemas.microsoft.com/office/drawing/2014/main" id="{759E5CF3-D517-15A7-076E-96918891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0" y="3429000"/>
            <a:ext cx="2608877" cy="3352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2EB87-CDC3-D070-7895-8F7A748E3E3B}"/>
              </a:ext>
            </a:extLst>
          </p:cNvPr>
          <p:cNvSpPr txBox="1"/>
          <p:nvPr/>
        </p:nvSpPr>
        <p:spPr>
          <a:xfrm>
            <a:off x="3357562" y="3614737"/>
            <a:ext cx="3562353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1600" u="none" strike="noStrike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The Travelling Salesman Problem was mathematically formulated in the 19th century by the Irish mathematician William Rowan Hamilton and by the British mathematician Thomas Kirkman.</a:t>
            </a:r>
          </a:p>
          <a:p>
            <a:endParaRPr lang="en-GB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0645A4B6-9BE4-46F9-EF7C-337A2EDA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39" y="3543974"/>
            <a:ext cx="2508249" cy="2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3BDA-93F0-0F9D-B1BF-B67C9528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A62-E64C-E9DA-F2F9-D54A8D7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Travelling Comedian Problem</a:t>
            </a:r>
            <a:endParaRPr lang="en-US" dirty="0"/>
          </a:p>
        </p:txBody>
      </p:sp>
      <p:pic>
        <p:nvPicPr>
          <p:cNvPr id="4" name="Picture 3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02C7313D-7956-3787-D860-42365DEB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5" y="1417638"/>
            <a:ext cx="3342574" cy="4724400"/>
          </a:xfrm>
          <a:prstGeom prst="rect">
            <a:avLst/>
          </a:prstGeom>
        </p:spPr>
      </p:pic>
      <p:pic>
        <p:nvPicPr>
          <p:cNvPr id="9" name="Picture 8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E43A1271-ACD7-F7B8-3757-8ADED645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6" y="2065338"/>
            <a:ext cx="3326766" cy="4724400"/>
          </a:xfrm>
          <a:prstGeom prst="rect">
            <a:avLst/>
          </a:prstGeom>
        </p:spPr>
      </p:pic>
      <p:pic>
        <p:nvPicPr>
          <p:cNvPr id="11" name="Picture 10" descr="A magazine with a person on it&#10;&#10;Description automatically generated">
            <a:extLst>
              <a:ext uri="{FF2B5EF4-FFF2-40B4-BE49-F238E27FC236}">
                <a16:creationId xmlns:a16="http://schemas.microsoft.com/office/drawing/2014/main" id="{F48BAA65-0DAB-63FE-A712-5DEA873BE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t="6699" r="18017" b="15827"/>
          <a:stretch/>
        </p:blipFill>
        <p:spPr>
          <a:xfrm>
            <a:off x="1943182" y="1486820"/>
            <a:ext cx="3326765" cy="4586036"/>
          </a:xfrm>
          <a:prstGeom prst="rect">
            <a:avLst/>
          </a:prstGeom>
        </p:spPr>
      </p:pic>
      <p:pic>
        <p:nvPicPr>
          <p:cNvPr id="15" name="Picture 14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425C5E30-4565-E266-E237-E4A3F157B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220" y="2014538"/>
            <a:ext cx="3411378" cy="4825999"/>
          </a:xfrm>
          <a:prstGeom prst="rect">
            <a:avLst/>
          </a:prstGeom>
        </p:spPr>
      </p:pic>
      <p:pic>
        <p:nvPicPr>
          <p:cNvPr id="17" name="Picture 16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8301FB44-D2AE-21CC-4BAD-4DC71DD6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9" y="1649185"/>
            <a:ext cx="4474471" cy="4474471"/>
          </a:xfrm>
          <a:prstGeom prst="rect">
            <a:avLst/>
          </a:prstGeom>
        </p:spPr>
      </p:pic>
      <p:pic>
        <p:nvPicPr>
          <p:cNvPr id="21" name="Picture 20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22C77B89-083A-59FB-FBC6-29F4E4179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743" y="1399256"/>
            <a:ext cx="4724400" cy="4724400"/>
          </a:xfrm>
          <a:prstGeom prst="rect">
            <a:avLst/>
          </a:prstGeom>
        </p:spPr>
      </p:pic>
      <p:pic>
        <p:nvPicPr>
          <p:cNvPr id="19" name="Picture 18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3C19A9EE-51C2-7485-8473-7047A5FBF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417" y="2068175"/>
            <a:ext cx="4515188" cy="45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B360D-03F7-1BDD-9DA8-FB54391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FBF0-C16C-4F0D-E264-2660F31A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Curate Data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F5763C-BEA1-358D-14E0-E5CE48DD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18" y="1228398"/>
            <a:ext cx="6405563" cy="5102551"/>
          </a:xfrm>
          <a:prstGeom prst="rect">
            <a:avLst/>
          </a:prstGeom>
        </p:spPr>
      </p:pic>
      <p:pic>
        <p:nvPicPr>
          <p:cNvPr id="8" name="Picture 7" descr="A green x on a black background&#10;&#10;Description automatically generated">
            <a:extLst>
              <a:ext uri="{FF2B5EF4-FFF2-40B4-BE49-F238E27FC236}">
                <a16:creationId xmlns:a16="http://schemas.microsoft.com/office/drawing/2014/main" id="{FEACCFFC-3E9C-D25E-515D-D6D394C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01" y="5532764"/>
            <a:ext cx="1050598" cy="10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352D-625E-1919-FCB0-6766E732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B608-326E-39F0-7612-A5CBE5F6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Packages</a:t>
            </a:r>
            <a:endParaRPr lang="en-US" dirty="0"/>
          </a:p>
        </p:txBody>
      </p:sp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93146F61-6B56-A780-D967-8E91637E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417638"/>
            <a:ext cx="8847762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8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495</Words>
  <Application>Microsoft Macintosh PowerPoint</Application>
  <PresentationFormat>A4 Paper (210x297 mm)</PresentationFormat>
  <Paragraphs>98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SF Pro Text</vt:lpstr>
      <vt:lpstr>Times New Roman</vt:lpstr>
      <vt:lpstr>Office Theme</vt:lpstr>
      <vt:lpstr>The Travelling Comedian Problem</vt:lpstr>
      <vt:lpstr>What’s in this Talk</vt:lpstr>
      <vt:lpstr>What’s not in this Talk</vt:lpstr>
      <vt:lpstr>Me</vt:lpstr>
      <vt:lpstr>Phoenix from the Flames</vt:lpstr>
      <vt:lpstr>PowerPoint Presentation</vt:lpstr>
      <vt:lpstr>Travelling Comedian Problem</vt:lpstr>
      <vt:lpstr>Curate Data</vt:lpstr>
      <vt:lpstr>Packages</vt:lpstr>
      <vt:lpstr>Load Maps</vt:lpstr>
      <vt:lpstr>Load UK Postcodes</vt:lpstr>
      <vt:lpstr>Load Tour Routes</vt:lpstr>
      <vt:lpstr>Static Maps</vt:lpstr>
      <vt:lpstr>8 Tour Routes</vt:lpstr>
      <vt:lpstr>gganimate help</vt:lpstr>
      <vt:lpstr>Animated Tour Maps</vt:lpstr>
      <vt:lpstr>gganimate::animate</vt:lpstr>
      <vt:lpstr>Convert .gif to .mp4</vt:lpstr>
      <vt:lpstr>Animated Tour Maps</vt:lpstr>
      <vt:lpstr>Mean Daily Distance Travelled</vt:lpstr>
      <vt:lpstr>Mean Daily Distance Travelled</vt:lpstr>
      <vt:lpstr>Monte Carlo Simulations</vt:lpstr>
      <vt:lpstr>Monte Carlo Simulations</vt:lpstr>
      <vt:lpstr>Simulation Results &amp; p-values</vt:lpstr>
      <vt:lpstr>Optimal Route for Tour 8</vt:lpstr>
      <vt:lpstr>Optimal Route for Tour 8</vt:lpstr>
      <vt:lpstr>Optimal Tour 8 Poster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Nevil Hopley</dc:creator>
  <cp:lastModifiedBy>Nevil Hopley</cp:lastModifiedBy>
  <cp:revision>135</cp:revision>
  <cp:lastPrinted>2023-04-15T22:41:40Z</cp:lastPrinted>
  <dcterms:created xsi:type="dcterms:W3CDTF">2017-06-10T13:25:55Z</dcterms:created>
  <dcterms:modified xsi:type="dcterms:W3CDTF">2024-03-22T13:51:29Z</dcterms:modified>
</cp:coreProperties>
</file>